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9" r:id="rId3"/>
    <p:sldId id="261" r:id="rId4"/>
    <p:sldId id="262" r:id="rId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00" autoAdjust="0"/>
    <p:restoredTop sz="90909" autoAdjust="0"/>
  </p:normalViewPr>
  <p:slideViewPr>
    <p:cSldViewPr snapToGrid="0" snapToObjects="1">
      <p:cViewPr varScale="1">
        <p:scale>
          <a:sx n="81" d="100"/>
          <a:sy n="81" d="100"/>
        </p:scale>
        <p:origin x="-1728" y="-104"/>
      </p:cViewPr>
      <p:guideLst>
        <p:guide orient="horz" pos="2160"/>
        <p:guide pos="2989"/>
      </p:guideLst>
    </p:cSldViewPr>
  </p:slideViewPr>
  <p:outlineViewPr>
    <p:cViewPr>
      <p:scale>
        <a:sx n="33" d="100"/>
        <a:sy n="33" d="100"/>
      </p:scale>
      <p:origin x="0" y="3312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printerSettings" Target="printerSettings/printerSettings1.bin"/><Relationship Id="rId7" Type="http://schemas.openxmlformats.org/officeDocument/2006/relationships/presProps" Target="presProps.xml"/><Relationship Id="rId8" Type="http://schemas.openxmlformats.org/officeDocument/2006/relationships/viewProps" Target="viewProps.xml"/><Relationship Id="rId9" Type="http://schemas.openxmlformats.org/officeDocument/2006/relationships/theme" Target="theme/theme1.xml"/><Relationship Id="rId1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9E448-1FC1-074C-B3A0-35B1F5BE4535}" type="datetimeFigureOut">
              <a:rPr lang="en-US" smtClean="0"/>
              <a:t>7/14/11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B0AC7-57BE-144A-8082-5B5F09869A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3617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9E448-1FC1-074C-B3A0-35B1F5BE4535}" type="datetimeFigureOut">
              <a:rPr lang="en-US" smtClean="0"/>
              <a:t>7/14/11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B0AC7-57BE-144A-8082-5B5F09869A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4274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9E448-1FC1-074C-B3A0-35B1F5BE4535}" type="datetimeFigureOut">
              <a:rPr lang="en-US" smtClean="0"/>
              <a:t>7/14/11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B0AC7-57BE-144A-8082-5B5F09869A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72973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9E448-1FC1-074C-B3A0-35B1F5BE4535}" type="datetimeFigureOut">
              <a:rPr lang="en-US" smtClean="0"/>
              <a:t>7/14/11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B0AC7-57BE-144A-8082-5B5F09869A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2055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9E448-1FC1-074C-B3A0-35B1F5BE4535}" type="datetimeFigureOut">
              <a:rPr lang="en-US" smtClean="0"/>
              <a:t>7/14/11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B0AC7-57BE-144A-8082-5B5F09869A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814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9E448-1FC1-074C-B3A0-35B1F5BE4535}" type="datetimeFigureOut">
              <a:rPr lang="en-US" smtClean="0"/>
              <a:t>7/14/11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B0AC7-57BE-144A-8082-5B5F09869A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457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9E448-1FC1-074C-B3A0-35B1F5BE4535}" type="datetimeFigureOut">
              <a:rPr lang="en-US" smtClean="0"/>
              <a:t>7/14/11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B0AC7-57BE-144A-8082-5B5F09869A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5839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9E448-1FC1-074C-B3A0-35B1F5BE4535}" type="datetimeFigureOut">
              <a:rPr lang="en-US" smtClean="0"/>
              <a:t>7/14/11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B0AC7-57BE-144A-8082-5B5F09869A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2198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9E448-1FC1-074C-B3A0-35B1F5BE4535}" type="datetimeFigureOut">
              <a:rPr lang="en-US" smtClean="0"/>
              <a:t>7/14/11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B0AC7-57BE-144A-8082-5B5F09869A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8664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9E448-1FC1-074C-B3A0-35B1F5BE4535}" type="datetimeFigureOut">
              <a:rPr lang="en-US" smtClean="0"/>
              <a:t>7/14/11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B0AC7-57BE-144A-8082-5B5F09869A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9890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9E448-1FC1-074C-B3A0-35B1F5BE4535}" type="datetimeFigureOut">
              <a:rPr lang="en-US" smtClean="0"/>
              <a:t>7/14/11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B0AC7-57BE-144A-8082-5B5F09869A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6477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29E448-1FC1-074C-B3A0-35B1F5BE4535}" type="datetimeFigureOut">
              <a:rPr lang="en-US" smtClean="0"/>
              <a:t>7/14/11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9B0AC7-57BE-144A-8082-5B5F09869A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483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297"/>
            <a:ext cx="8229600" cy="1260598"/>
          </a:xfrm>
        </p:spPr>
        <p:txBody>
          <a:bodyPr>
            <a:normAutofit/>
          </a:bodyPr>
          <a:lstStyle/>
          <a:p>
            <a:r>
              <a:rPr lang="en-US" sz="3200" dirty="0" smtClean="0"/>
              <a:t>AQ Emissions Data Considerations and Needs</a:t>
            </a:r>
            <a:br>
              <a:rPr lang="en-US" sz="3200" dirty="0" smtClean="0"/>
            </a:br>
            <a:r>
              <a:rPr lang="en-US" sz="2000" b="1" dirty="0" smtClean="0"/>
              <a:t>Greg Frost</a:t>
            </a:r>
            <a:br>
              <a:rPr lang="en-US" sz="2000" b="1" dirty="0" smtClean="0"/>
            </a:br>
            <a:r>
              <a:rPr lang="en-US" sz="1800" i="1" dirty="0" smtClean="0"/>
              <a:t>NOAA, University of Colorado</a:t>
            </a:r>
            <a:endParaRPr lang="en-US" sz="18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582" y="1334935"/>
            <a:ext cx="8908835" cy="4984071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US" sz="2000" dirty="0" smtClean="0"/>
              <a:t>Two key kinds of AQ </a:t>
            </a:r>
            <a:r>
              <a:rPr lang="en-US" sz="2000" dirty="0" smtClean="0"/>
              <a:t>data on chemica</a:t>
            </a:r>
            <a:r>
              <a:rPr lang="en-US" sz="2000" dirty="0" smtClean="0"/>
              <a:t>l species</a:t>
            </a:r>
            <a:r>
              <a:rPr lang="en-US" sz="2000" dirty="0" smtClean="0"/>
              <a:t>: </a:t>
            </a:r>
            <a:r>
              <a:rPr lang="en-US" sz="2000" b="1" dirty="0" smtClean="0"/>
              <a:t>Emissions</a:t>
            </a:r>
            <a:r>
              <a:rPr lang="en-US" sz="2000" dirty="0" smtClean="0"/>
              <a:t> and </a:t>
            </a:r>
            <a:r>
              <a:rPr lang="en-US" sz="2000" b="1" dirty="0" smtClean="0"/>
              <a:t>Ambient Levels</a:t>
            </a:r>
          </a:p>
          <a:p>
            <a:pPr>
              <a:spcBef>
                <a:spcPts val="0"/>
              </a:spcBef>
            </a:pPr>
            <a:r>
              <a:rPr lang="en-US" sz="2000" b="1" dirty="0" smtClean="0"/>
              <a:t>Emissions</a:t>
            </a:r>
            <a:r>
              <a:rPr lang="en-US" sz="2000" dirty="0" smtClean="0"/>
              <a:t> </a:t>
            </a:r>
            <a:r>
              <a:rPr lang="en-US" sz="2000" dirty="0"/>
              <a:t>= </a:t>
            </a:r>
            <a:r>
              <a:rPr lang="en-US" sz="2000" dirty="0" smtClean="0"/>
              <a:t>How </a:t>
            </a:r>
            <a:r>
              <a:rPr lang="en-US" sz="2000" dirty="0" smtClean="0"/>
              <a:t>much is </a:t>
            </a:r>
            <a:r>
              <a:rPr lang="en-US" sz="2000" dirty="0" smtClean="0"/>
              <a:t>put in to </a:t>
            </a:r>
            <a:r>
              <a:rPr lang="en-US" sz="2000" dirty="0"/>
              <a:t>the </a:t>
            </a:r>
            <a:r>
              <a:rPr lang="en-US" sz="2000" dirty="0" smtClean="0"/>
              <a:t>atmosphere</a:t>
            </a:r>
          </a:p>
          <a:p>
            <a:pPr>
              <a:spcBef>
                <a:spcPts val="0"/>
              </a:spcBef>
            </a:pPr>
            <a:r>
              <a:rPr lang="en-US" sz="2000" b="1" dirty="0" smtClean="0"/>
              <a:t>Ambient levels</a:t>
            </a:r>
            <a:r>
              <a:rPr lang="en-US" sz="2000" dirty="0" smtClean="0"/>
              <a:t> = How </a:t>
            </a:r>
            <a:r>
              <a:rPr lang="en-US" sz="2000" dirty="0" smtClean="0"/>
              <a:t>much of that species </a:t>
            </a:r>
            <a:r>
              <a:rPr lang="en-US" sz="2000" dirty="0" smtClean="0"/>
              <a:t>is in the atmosphere</a:t>
            </a:r>
          </a:p>
          <a:p>
            <a:pPr>
              <a:spcBef>
                <a:spcPts val="0"/>
              </a:spcBef>
            </a:pPr>
            <a:r>
              <a:rPr lang="en-US" sz="2000" dirty="0" smtClean="0"/>
              <a:t>Both </a:t>
            </a:r>
            <a:r>
              <a:rPr lang="en-US" sz="2000" dirty="0" smtClean="0"/>
              <a:t>are </a:t>
            </a:r>
            <a:r>
              <a:rPr lang="en-US" sz="2000" dirty="0" smtClean="0"/>
              <a:t>measured and modeled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en-US" sz="2000" b="1" dirty="0" smtClean="0"/>
              <a:t>Science/Research</a:t>
            </a:r>
            <a:r>
              <a:rPr lang="en-US" sz="2000" dirty="0" smtClean="0"/>
              <a:t>: Data is critical for understanding atmosphere</a:t>
            </a:r>
          </a:p>
          <a:p>
            <a:pPr>
              <a:spcBef>
                <a:spcPts val="0"/>
              </a:spcBef>
            </a:pPr>
            <a:r>
              <a:rPr lang="en-US" sz="2000" dirty="0" smtClean="0"/>
              <a:t>Measured/modeled emissions:  what goes in </a:t>
            </a:r>
            <a:r>
              <a:rPr lang="en-US" sz="2000" dirty="0" smtClean="0"/>
              <a:t>atmosphere, </a:t>
            </a:r>
            <a:r>
              <a:rPr lang="en-US" sz="2000" dirty="0" smtClean="0"/>
              <a:t>changes over time</a:t>
            </a:r>
          </a:p>
          <a:p>
            <a:pPr>
              <a:spcBef>
                <a:spcPts val="0"/>
              </a:spcBef>
            </a:pPr>
            <a:r>
              <a:rPr lang="en-US" sz="2000" dirty="0"/>
              <a:t>Measured/modeled ambient levels:  state of </a:t>
            </a:r>
            <a:r>
              <a:rPr lang="en-US" sz="2000" dirty="0" smtClean="0"/>
              <a:t>atmosphere, </a:t>
            </a:r>
            <a:r>
              <a:rPr lang="en-US" sz="2000" dirty="0"/>
              <a:t>changes over time</a:t>
            </a:r>
          </a:p>
          <a:p>
            <a:pPr>
              <a:spcBef>
                <a:spcPts val="0"/>
              </a:spcBef>
            </a:pPr>
            <a:r>
              <a:rPr lang="en-US" sz="2000" dirty="0" smtClean="0"/>
              <a:t>Model driving variables (boundary and initial conditions)</a:t>
            </a:r>
          </a:p>
          <a:p>
            <a:pPr>
              <a:spcBef>
                <a:spcPts val="0"/>
              </a:spcBef>
            </a:pPr>
            <a:r>
              <a:rPr lang="en-US" sz="2000" dirty="0" smtClean="0"/>
              <a:t>Model evaluation (comparisons to observations)</a:t>
            </a:r>
            <a:endParaRPr lang="en-US" sz="2000" dirty="0"/>
          </a:p>
          <a:p>
            <a:pPr marL="0" indent="0">
              <a:spcBef>
                <a:spcPts val="600"/>
              </a:spcBef>
              <a:buNone/>
            </a:pPr>
            <a:r>
              <a:rPr lang="en-US" sz="2000" b="1" dirty="0" smtClean="0"/>
              <a:t>Policy/Regulation: </a:t>
            </a:r>
            <a:r>
              <a:rPr lang="en-US" sz="2000" dirty="0" smtClean="0"/>
              <a:t>Data is critical for policy and regulatory decisions</a:t>
            </a:r>
          </a:p>
          <a:p>
            <a:pPr>
              <a:spcBef>
                <a:spcPts val="0"/>
              </a:spcBef>
            </a:pPr>
            <a:r>
              <a:rPr lang="en-US" sz="2000" dirty="0"/>
              <a:t>U</a:t>
            </a:r>
            <a:r>
              <a:rPr lang="en-US" sz="2000" dirty="0" smtClean="0"/>
              <a:t>nderstanding the current state of the atmosphere</a:t>
            </a:r>
          </a:p>
          <a:p>
            <a:pPr>
              <a:spcBef>
                <a:spcPts val="0"/>
              </a:spcBef>
            </a:pPr>
            <a:r>
              <a:rPr lang="en-US" sz="2000" dirty="0" smtClean="0"/>
              <a:t>Quantifying impacts of changing </a:t>
            </a:r>
            <a:r>
              <a:rPr lang="en-US" sz="2000" dirty="0" smtClean="0"/>
              <a:t>emissions</a:t>
            </a:r>
          </a:p>
          <a:p>
            <a:pPr>
              <a:spcBef>
                <a:spcPts val="0"/>
              </a:spcBef>
            </a:pPr>
            <a:r>
              <a:rPr lang="en-US" sz="2000" dirty="0" smtClean="0"/>
              <a:t>Emission inventories are fundamentally regulatory and policy instruments</a:t>
            </a:r>
            <a:endParaRPr lang="en-US" sz="2000" dirty="0" smtClean="0"/>
          </a:p>
          <a:p>
            <a:pPr>
              <a:spcBef>
                <a:spcPts val="0"/>
              </a:spcBef>
            </a:pPr>
            <a:r>
              <a:rPr lang="en-US" sz="2000" dirty="0" smtClean="0"/>
              <a:t>Emissions are the lever we can control</a:t>
            </a:r>
          </a:p>
          <a:p>
            <a:pPr>
              <a:spcBef>
                <a:spcPts val="600"/>
              </a:spcBef>
              <a:buFont typeface="Wingdings" charset="2"/>
              <a:buChar char="Ø"/>
            </a:pPr>
            <a:r>
              <a:rPr lang="en-US" sz="2000" i="1" dirty="0" smtClean="0"/>
              <a:t>Focus on </a:t>
            </a:r>
            <a:r>
              <a:rPr lang="en-US" sz="2000" b="1" i="1" dirty="0" smtClean="0"/>
              <a:t>emissions</a:t>
            </a:r>
            <a:r>
              <a:rPr lang="en-US" sz="2000" i="1" dirty="0" smtClean="0"/>
              <a:t> </a:t>
            </a:r>
            <a:r>
              <a:rPr lang="en-US" sz="2000" i="1" dirty="0" smtClean="0"/>
              <a:t>in my (random) thoughts</a:t>
            </a:r>
            <a:endParaRPr lang="en-US" sz="2000" i="1" dirty="0" smtClean="0"/>
          </a:p>
        </p:txBody>
      </p:sp>
    </p:spTree>
    <p:extLst>
      <p:ext uri="{BB962C8B-B14F-4D97-AF65-F5344CB8AC3E}">
        <p14:creationId xmlns:p14="http://schemas.microsoft.com/office/powerpoint/2010/main" val="102488882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297"/>
            <a:ext cx="8229600" cy="692654"/>
          </a:xfrm>
        </p:spPr>
        <p:txBody>
          <a:bodyPr>
            <a:normAutofit/>
          </a:bodyPr>
          <a:lstStyle/>
          <a:p>
            <a:r>
              <a:rPr lang="en-US" sz="2800" dirty="0" smtClean="0"/>
              <a:t>Emissions</a:t>
            </a:r>
            <a:r>
              <a:rPr lang="en-US" sz="2800" dirty="0"/>
              <a:t> </a:t>
            </a:r>
            <a:r>
              <a:rPr lang="en-US" sz="2800" dirty="0" smtClean="0"/>
              <a:t>Considerations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62" y="610191"/>
            <a:ext cx="8847076" cy="5889126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  <a:buFont typeface="Wingdings" charset="2"/>
              <a:buChar char="Ø"/>
            </a:pPr>
            <a:r>
              <a:rPr lang="en-US" sz="2000" i="1" dirty="0" smtClean="0"/>
              <a:t>Each of these is </a:t>
            </a:r>
            <a:r>
              <a:rPr lang="en-US" sz="2000" i="1" dirty="0"/>
              <a:t>species </a:t>
            </a:r>
            <a:r>
              <a:rPr lang="en-US" sz="2000" i="1" dirty="0" smtClean="0"/>
              <a:t>dependent, &amp; differ </a:t>
            </a:r>
            <a:r>
              <a:rPr lang="en-US" sz="2000" i="1" dirty="0"/>
              <a:t>for AQ and climate data sets</a:t>
            </a:r>
            <a:endParaRPr lang="en-US" sz="2000" i="1" dirty="0"/>
          </a:p>
          <a:p>
            <a:pPr marL="0" indent="0">
              <a:spcBef>
                <a:spcPts val="600"/>
              </a:spcBef>
              <a:buNone/>
            </a:pPr>
            <a:r>
              <a:rPr lang="en-US" sz="2000" b="1" dirty="0" smtClean="0"/>
              <a:t>Sources</a:t>
            </a:r>
            <a:endParaRPr lang="en-US" sz="2000" b="1" dirty="0"/>
          </a:p>
          <a:p>
            <a:pPr>
              <a:spcBef>
                <a:spcPts val="0"/>
              </a:spcBef>
            </a:pPr>
            <a:r>
              <a:rPr lang="en-US" sz="2000" dirty="0"/>
              <a:t>Primary: </a:t>
            </a:r>
            <a:r>
              <a:rPr lang="en-US" sz="2000" dirty="0" smtClean="0"/>
              <a:t>Emitted </a:t>
            </a:r>
            <a:r>
              <a:rPr lang="en-US" sz="2000" dirty="0"/>
              <a:t>from point or distributed sources, at </a:t>
            </a:r>
            <a:r>
              <a:rPr lang="en-US" sz="2000" dirty="0" smtClean="0"/>
              <a:t>surface </a:t>
            </a:r>
            <a:r>
              <a:rPr lang="en-US" sz="2000" dirty="0"/>
              <a:t>or elevated</a:t>
            </a:r>
          </a:p>
          <a:p>
            <a:pPr>
              <a:spcBef>
                <a:spcPts val="0"/>
              </a:spcBef>
            </a:pPr>
            <a:r>
              <a:rPr lang="en-US" sz="2000" dirty="0"/>
              <a:t>Secondary: Produced in atmosphere through chemical </a:t>
            </a:r>
            <a:r>
              <a:rPr lang="en-US" sz="2000" dirty="0" smtClean="0"/>
              <a:t>reactions</a:t>
            </a:r>
          </a:p>
          <a:p>
            <a:pPr>
              <a:spcBef>
                <a:spcPts val="0"/>
              </a:spcBef>
            </a:pPr>
            <a:r>
              <a:rPr lang="en-US" sz="2000" dirty="0" smtClean="0"/>
              <a:t>Anthropogenic, Biogenic, </a:t>
            </a:r>
            <a:r>
              <a:rPr lang="en-US" sz="2000" dirty="0" smtClean="0"/>
              <a:t>or Mixed</a:t>
            </a:r>
            <a:endParaRPr lang="en-US" sz="2000" dirty="0" smtClean="0"/>
          </a:p>
          <a:p>
            <a:pPr>
              <a:spcBef>
                <a:spcPts val="0"/>
              </a:spcBef>
            </a:pPr>
            <a:r>
              <a:rPr lang="en-US" sz="2000" dirty="0" smtClean="0"/>
              <a:t>Sectors/processes: </a:t>
            </a:r>
            <a:r>
              <a:rPr lang="en-US" sz="2000" dirty="0"/>
              <a:t>e.g. mobile, industry, energy production, agriculture, forests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en-US" sz="2000" b="1" dirty="0" smtClean="0"/>
              <a:t>Spatial</a:t>
            </a:r>
            <a:endParaRPr lang="en-US" sz="2000" b="1" dirty="0" smtClean="0"/>
          </a:p>
          <a:p>
            <a:pPr>
              <a:spcBef>
                <a:spcPts val="0"/>
              </a:spcBef>
            </a:pPr>
            <a:r>
              <a:rPr lang="en-US" sz="2000" dirty="0" smtClean="0"/>
              <a:t>Global, regional, </a:t>
            </a:r>
            <a:r>
              <a:rPr lang="en-US" sz="2000" dirty="0" smtClean="0"/>
              <a:t>local</a:t>
            </a:r>
          </a:p>
          <a:p>
            <a:pPr>
              <a:spcBef>
                <a:spcPts val="0"/>
              </a:spcBef>
            </a:pPr>
            <a:r>
              <a:rPr lang="en-US" sz="2000" dirty="0" smtClean="0"/>
              <a:t>Resolution</a:t>
            </a:r>
          </a:p>
          <a:p>
            <a:pPr>
              <a:spcBef>
                <a:spcPts val="0"/>
              </a:spcBef>
            </a:pPr>
            <a:r>
              <a:rPr lang="en-US" sz="2000" dirty="0" smtClean="0"/>
              <a:t>Point</a:t>
            </a:r>
            <a:r>
              <a:rPr lang="en-US" sz="2000" dirty="0"/>
              <a:t> </a:t>
            </a:r>
            <a:r>
              <a:rPr lang="en-US" sz="2000" dirty="0" smtClean="0"/>
              <a:t>&amp; gridded </a:t>
            </a:r>
            <a:r>
              <a:rPr lang="en-US" sz="2000" dirty="0" err="1"/>
              <a:t>vs</a:t>
            </a:r>
            <a:r>
              <a:rPr lang="en-US" sz="2000" dirty="0"/>
              <a:t> </a:t>
            </a:r>
            <a:r>
              <a:rPr lang="en-US" sz="2000" dirty="0" smtClean="0"/>
              <a:t>area</a:t>
            </a:r>
            <a:r>
              <a:rPr lang="en-US" sz="2000" dirty="0"/>
              <a:t>-</a:t>
            </a:r>
            <a:r>
              <a:rPr lang="en-US" sz="2000" dirty="0" smtClean="0"/>
              <a:t>wide (county, state, </a:t>
            </a:r>
            <a:r>
              <a:rPr lang="en-US" sz="2000" dirty="0" smtClean="0"/>
              <a:t>nation, world region)</a:t>
            </a:r>
            <a:endParaRPr lang="en-US" sz="2000" dirty="0" smtClean="0"/>
          </a:p>
          <a:p>
            <a:pPr marL="0" indent="0">
              <a:spcBef>
                <a:spcPts val="600"/>
              </a:spcBef>
              <a:buNone/>
            </a:pPr>
            <a:r>
              <a:rPr lang="en-US" sz="2000" b="1" dirty="0" smtClean="0"/>
              <a:t>Temporal</a:t>
            </a:r>
          </a:p>
          <a:p>
            <a:pPr>
              <a:spcBef>
                <a:spcPts val="0"/>
              </a:spcBef>
            </a:pPr>
            <a:r>
              <a:rPr lang="en-US" sz="2000" dirty="0" smtClean="0"/>
              <a:t>Extent (hourly –&gt; multi-decadal)</a:t>
            </a:r>
            <a:endParaRPr lang="en-US" sz="2000" dirty="0" smtClean="0"/>
          </a:p>
          <a:p>
            <a:pPr>
              <a:spcBef>
                <a:spcPts val="0"/>
              </a:spcBef>
            </a:pPr>
            <a:r>
              <a:rPr lang="en-US" sz="2000" dirty="0" smtClean="0"/>
              <a:t>Resolution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en-US" sz="2000" b="1" dirty="0" smtClean="0"/>
              <a:t>Development methodologies</a:t>
            </a:r>
          </a:p>
          <a:p>
            <a:pPr>
              <a:spcBef>
                <a:spcPts val="0"/>
              </a:spcBef>
            </a:pPr>
            <a:r>
              <a:rPr lang="en-US" sz="2000" dirty="0" smtClean="0"/>
              <a:t>Bottom-</a:t>
            </a:r>
            <a:r>
              <a:rPr lang="en-US" sz="2000" dirty="0" smtClean="0"/>
              <a:t>up inventories</a:t>
            </a:r>
            <a:endParaRPr lang="en-US" sz="2000" dirty="0" smtClean="0"/>
          </a:p>
          <a:p>
            <a:pPr>
              <a:spcBef>
                <a:spcPts val="0"/>
              </a:spcBef>
            </a:pPr>
            <a:r>
              <a:rPr lang="en-US" sz="2000" dirty="0" smtClean="0"/>
              <a:t>Top-</a:t>
            </a:r>
            <a:r>
              <a:rPr lang="en-US" sz="2000" dirty="0" smtClean="0"/>
              <a:t>down estimates</a:t>
            </a:r>
            <a:endParaRPr lang="en-US" sz="2000" dirty="0" smtClean="0"/>
          </a:p>
          <a:p>
            <a:pPr>
              <a:spcBef>
                <a:spcPts val="0"/>
              </a:spcBef>
            </a:pPr>
            <a:r>
              <a:rPr lang="en-US" sz="2000" dirty="0" smtClean="0"/>
              <a:t>Regional/</a:t>
            </a:r>
            <a:r>
              <a:rPr lang="en-US" sz="2000" dirty="0" smtClean="0"/>
              <a:t>national/international efforts</a:t>
            </a:r>
          </a:p>
          <a:p>
            <a:pPr>
              <a:spcBef>
                <a:spcPts val="0"/>
              </a:spcBef>
            </a:pPr>
            <a:r>
              <a:rPr lang="en-US" sz="2000" dirty="0"/>
              <a:t>S</a:t>
            </a:r>
            <a:r>
              <a:rPr lang="en-US" sz="2000" dirty="0" smtClean="0"/>
              <a:t>cientific research</a:t>
            </a:r>
            <a:endParaRPr lang="en-US" sz="2000" dirty="0" smtClean="0"/>
          </a:p>
          <a:p>
            <a:pPr>
              <a:spcBef>
                <a:spcPts val="0"/>
              </a:spcBef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16177345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297"/>
            <a:ext cx="8229600" cy="692654"/>
          </a:xfrm>
        </p:spPr>
        <p:txBody>
          <a:bodyPr>
            <a:normAutofit/>
          </a:bodyPr>
          <a:lstStyle/>
          <a:p>
            <a:r>
              <a:rPr lang="en-US" sz="2800" dirty="0" smtClean="0"/>
              <a:t>Emissions</a:t>
            </a:r>
            <a:r>
              <a:rPr lang="en-US" sz="2800" dirty="0"/>
              <a:t> </a:t>
            </a:r>
            <a:r>
              <a:rPr lang="en-US" sz="2800" dirty="0" smtClean="0"/>
              <a:t>Issues and Needs (1)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835" y="610191"/>
            <a:ext cx="8562330" cy="5889126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US" sz="2000" dirty="0" smtClean="0"/>
              <a:t>Lexicon</a:t>
            </a:r>
            <a:endParaRPr lang="en-US" sz="2000" dirty="0" smtClean="0"/>
          </a:p>
          <a:p>
            <a:pPr lvl="1">
              <a:spcBef>
                <a:spcPts val="0"/>
              </a:spcBef>
            </a:pPr>
            <a:r>
              <a:rPr lang="en-US" sz="2000" dirty="0" smtClean="0"/>
              <a:t>Units of data </a:t>
            </a:r>
          </a:p>
          <a:p>
            <a:pPr lvl="1">
              <a:spcBef>
                <a:spcPts val="0"/>
              </a:spcBef>
            </a:pPr>
            <a:r>
              <a:rPr lang="en-US" sz="2000" dirty="0" smtClean="0"/>
              <a:t>Name and speciation of pollutants</a:t>
            </a:r>
          </a:p>
          <a:p>
            <a:pPr lvl="1">
              <a:spcBef>
                <a:spcPts val="0"/>
              </a:spcBef>
            </a:pPr>
            <a:r>
              <a:rPr lang="en-US" sz="2000" dirty="0" smtClean="0"/>
              <a:t>Regional definitions</a:t>
            </a:r>
          </a:p>
          <a:p>
            <a:pPr lvl="1">
              <a:spcBef>
                <a:spcPts val="0"/>
              </a:spcBef>
            </a:pPr>
            <a:r>
              <a:rPr lang="en-US" sz="2000" dirty="0" smtClean="0"/>
              <a:t>Sector and process definitions</a:t>
            </a:r>
          </a:p>
          <a:p>
            <a:pPr>
              <a:spcBef>
                <a:spcPts val="0"/>
              </a:spcBef>
            </a:pPr>
            <a:r>
              <a:rPr lang="en-US" sz="2000" dirty="0" smtClean="0"/>
              <a:t>Completeness</a:t>
            </a:r>
          </a:p>
          <a:p>
            <a:pPr lvl="1">
              <a:spcBef>
                <a:spcPts val="0"/>
              </a:spcBef>
            </a:pPr>
            <a:r>
              <a:rPr lang="en-US" sz="2000" dirty="0" smtClean="0"/>
              <a:t>Sources</a:t>
            </a:r>
          </a:p>
          <a:p>
            <a:pPr lvl="1">
              <a:spcBef>
                <a:spcPts val="0"/>
              </a:spcBef>
            </a:pPr>
            <a:r>
              <a:rPr lang="en-US" sz="2000" dirty="0" smtClean="0"/>
              <a:t>Spatial</a:t>
            </a:r>
          </a:p>
          <a:p>
            <a:pPr lvl="1">
              <a:spcBef>
                <a:spcPts val="0"/>
              </a:spcBef>
            </a:pPr>
            <a:r>
              <a:rPr lang="en-US" sz="2000" dirty="0" smtClean="0"/>
              <a:t>Temporal</a:t>
            </a:r>
          </a:p>
          <a:p>
            <a:pPr>
              <a:spcBef>
                <a:spcPts val="0"/>
              </a:spcBef>
            </a:pPr>
            <a:r>
              <a:rPr lang="en-US" sz="2000" dirty="0" smtClean="0"/>
              <a:t>Multiple values</a:t>
            </a:r>
          </a:p>
          <a:p>
            <a:pPr lvl="1">
              <a:spcBef>
                <a:spcPts val="0"/>
              </a:spcBef>
            </a:pPr>
            <a:r>
              <a:rPr lang="en-US" sz="2000" dirty="0" smtClean="0"/>
              <a:t>Different developers</a:t>
            </a:r>
          </a:p>
          <a:p>
            <a:pPr lvl="1">
              <a:spcBef>
                <a:spcPts val="0"/>
              </a:spcBef>
            </a:pPr>
            <a:r>
              <a:rPr lang="en-US" sz="2000" dirty="0" smtClean="0"/>
              <a:t>Different methodologies</a:t>
            </a:r>
          </a:p>
          <a:p>
            <a:pPr lvl="1">
              <a:spcBef>
                <a:spcPts val="0"/>
              </a:spcBef>
            </a:pPr>
            <a:r>
              <a:rPr lang="en-US" sz="2000" dirty="0" smtClean="0"/>
              <a:t>Different pollutant/sector/region definitions</a:t>
            </a:r>
          </a:p>
          <a:p>
            <a:pPr>
              <a:spcBef>
                <a:spcPts val="0"/>
              </a:spcBef>
            </a:pPr>
            <a:r>
              <a:rPr lang="en-US" sz="2000" dirty="0" smtClean="0"/>
              <a:t>Connection </a:t>
            </a:r>
            <a:r>
              <a:rPr lang="en-US" sz="2000" dirty="0"/>
              <a:t>and consistency between </a:t>
            </a:r>
            <a:r>
              <a:rPr lang="en-US" sz="2000" dirty="0" smtClean="0"/>
              <a:t>data sets</a:t>
            </a:r>
            <a:endParaRPr lang="en-US" sz="2000" dirty="0"/>
          </a:p>
          <a:p>
            <a:pPr lvl="1">
              <a:spcBef>
                <a:spcPts val="0"/>
              </a:spcBef>
            </a:pPr>
            <a:r>
              <a:rPr lang="en-US" sz="2000" dirty="0"/>
              <a:t>Real changes over time </a:t>
            </a:r>
            <a:r>
              <a:rPr lang="en-US" sz="2000" dirty="0" err="1"/>
              <a:t>vs</a:t>
            </a:r>
            <a:r>
              <a:rPr lang="en-US" sz="2000" dirty="0"/>
              <a:t> methodology changes</a:t>
            </a:r>
          </a:p>
          <a:p>
            <a:pPr lvl="1">
              <a:spcBef>
                <a:spcPts val="0"/>
              </a:spcBef>
            </a:pPr>
            <a:r>
              <a:rPr lang="en-US" sz="2000" dirty="0"/>
              <a:t>Differences between </a:t>
            </a:r>
            <a:r>
              <a:rPr lang="en-US" sz="2000" dirty="0" smtClean="0"/>
              <a:t>different </a:t>
            </a:r>
            <a:r>
              <a:rPr lang="en-US" sz="2000" dirty="0" smtClean="0"/>
              <a:t>providers</a:t>
            </a:r>
          </a:p>
          <a:p>
            <a:pPr lvl="1">
              <a:spcBef>
                <a:spcPts val="0"/>
              </a:spcBef>
            </a:pPr>
            <a:r>
              <a:rPr lang="en-US" sz="2000" dirty="0" smtClean="0"/>
              <a:t>AQ and climate follow different development paths…hinders understanding of climate-AQ interactions</a:t>
            </a:r>
            <a:endParaRPr 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288125758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297"/>
            <a:ext cx="8229600" cy="692654"/>
          </a:xfrm>
        </p:spPr>
        <p:txBody>
          <a:bodyPr>
            <a:normAutofit/>
          </a:bodyPr>
          <a:lstStyle/>
          <a:p>
            <a:r>
              <a:rPr lang="en-US" sz="2800" dirty="0"/>
              <a:t>Emissions Issues and </a:t>
            </a:r>
            <a:r>
              <a:rPr lang="en-US" sz="2800" dirty="0" smtClean="0"/>
              <a:t>Needs </a:t>
            </a:r>
            <a:r>
              <a:rPr lang="en-US" sz="2800" dirty="0" smtClean="0"/>
              <a:t>(2)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835" y="610191"/>
            <a:ext cx="8562330" cy="5889126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US" sz="2000" dirty="0" smtClean="0"/>
              <a:t>Documentation</a:t>
            </a:r>
          </a:p>
          <a:p>
            <a:pPr lvl="1">
              <a:spcBef>
                <a:spcPts val="0"/>
              </a:spcBef>
            </a:pPr>
            <a:r>
              <a:rPr lang="en-US" sz="2000" dirty="0" smtClean="0"/>
              <a:t>Inventory development literature difficult to access</a:t>
            </a:r>
          </a:p>
          <a:p>
            <a:pPr lvl="1">
              <a:spcBef>
                <a:spcPts val="0"/>
              </a:spcBef>
            </a:pPr>
            <a:r>
              <a:rPr lang="en-US" sz="2000" dirty="0" smtClean="0"/>
              <a:t>Inventory development &amp; analysis </a:t>
            </a:r>
            <a:r>
              <a:rPr lang="en-US" sz="2000" dirty="0" smtClean="0"/>
              <a:t>often not </a:t>
            </a:r>
            <a:r>
              <a:rPr lang="en-US" sz="2000" dirty="0" smtClean="0"/>
              <a:t>in peer-reviewed literature</a:t>
            </a:r>
            <a:endParaRPr lang="en-US" sz="2000" dirty="0" smtClean="0"/>
          </a:p>
          <a:p>
            <a:pPr>
              <a:spcBef>
                <a:spcPts val="0"/>
              </a:spcBef>
            </a:pPr>
            <a:r>
              <a:rPr lang="en-US" sz="2000" dirty="0" smtClean="0"/>
              <a:t>Accessibility</a:t>
            </a:r>
            <a:endParaRPr lang="en-US" sz="2000" dirty="0" smtClean="0"/>
          </a:p>
          <a:p>
            <a:pPr lvl="1">
              <a:spcBef>
                <a:spcPts val="0"/>
              </a:spcBef>
            </a:pPr>
            <a:r>
              <a:rPr lang="en-US" sz="2000" dirty="0" smtClean="0"/>
              <a:t>Differences between regions, providers</a:t>
            </a:r>
          </a:p>
          <a:p>
            <a:pPr lvl="1">
              <a:spcBef>
                <a:spcPts val="0"/>
              </a:spcBef>
            </a:pPr>
            <a:r>
              <a:rPr lang="en-US" sz="2000" dirty="0" smtClean="0"/>
              <a:t>Large complex data sets, specific formats</a:t>
            </a:r>
          </a:p>
          <a:p>
            <a:pPr lvl="1">
              <a:spcBef>
                <a:spcPts val="0"/>
              </a:spcBef>
            </a:pPr>
            <a:r>
              <a:rPr lang="en-US" sz="2000" dirty="0" smtClean="0"/>
              <a:t>Public </a:t>
            </a:r>
            <a:r>
              <a:rPr lang="en-US" sz="2000" dirty="0" err="1" smtClean="0"/>
              <a:t>vs</a:t>
            </a:r>
            <a:r>
              <a:rPr lang="en-US" sz="2000" dirty="0" smtClean="0"/>
              <a:t> proprietary data</a:t>
            </a:r>
            <a:endParaRPr lang="en-US" sz="2000" dirty="0" smtClean="0"/>
          </a:p>
          <a:p>
            <a:pPr>
              <a:spcBef>
                <a:spcPts val="0"/>
              </a:spcBef>
            </a:pPr>
            <a:r>
              <a:rPr lang="en-US" sz="2000" dirty="0" smtClean="0"/>
              <a:t>Communication</a:t>
            </a:r>
          </a:p>
          <a:p>
            <a:pPr lvl="1">
              <a:spcBef>
                <a:spcPts val="0"/>
              </a:spcBef>
            </a:pPr>
            <a:r>
              <a:rPr lang="en-US" sz="2000" dirty="0" smtClean="0"/>
              <a:t>Different needs and cultures of regulatory and scientific community</a:t>
            </a:r>
          </a:p>
          <a:p>
            <a:pPr lvl="1">
              <a:spcBef>
                <a:spcPts val="0"/>
              </a:spcBef>
            </a:pPr>
            <a:r>
              <a:rPr lang="en-US" sz="2000" dirty="0" smtClean="0"/>
              <a:t>Two-way f</a:t>
            </a:r>
            <a:r>
              <a:rPr lang="en-US" sz="2000" dirty="0" smtClean="0"/>
              <a:t>eedbacks between regulators and scientists difficult</a:t>
            </a:r>
          </a:p>
          <a:p>
            <a:pPr>
              <a:spcBef>
                <a:spcPts val="0"/>
              </a:spcBef>
            </a:pPr>
            <a:r>
              <a:rPr lang="en-US" sz="2000" dirty="0" smtClean="0"/>
              <a:t>Evaluation/Assessment</a:t>
            </a:r>
          </a:p>
          <a:p>
            <a:pPr lvl="1">
              <a:spcBef>
                <a:spcPts val="0"/>
              </a:spcBef>
            </a:pPr>
            <a:r>
              <a:rPr lang="en-US" sz="2000" dirty="0" smtClean="0"/>
              <a:t>Comparisons of inventories to observations/models</a:t>
            </a:r>
          </a:p>
          <a:p>
            <a:pPr lvl="1">
              <a:spcBef>
                <a:spcPts val="0"/>
              </a:spcBef>
            </a:pPr>
            <a:r>
              <a:rPr lang="en-US" sz="2000" dirty="0" smtClean="0"/>
              <a:t>Reliability of methodologies</a:t>
            </a:r>
            <a:endParaRPr lang="en-US" sz="2000" dirty="0"/>
          </a:p>
          <a:p>
            <a:pPr lvl="1">
              <a:spcBef>
                <a:spcPts val="0"/>
              </a:spcBef>
            </a:pPr>
            <a:r>
              <a:rPr lang="en-US" sz="2000" dirty="0" smtClean="0"/>
              <a:t>Expert assessments</a:t>
            </a:r>
          </a:p>
          <a:p>
            <a:pPr lvl="1">
              <a:spcBef>
                <a:spcPts val="0"/>
              </a:spcBef>
            </a:pPr>
            <a:r>
              <a:rPr lang="en-US" sz="2000" dirty="0" smtClean="0"/>
              <a:t>Understanding impacts</a:t>
            </a:r>
          </a:p>
        </p:txBody>
      </p:sp>
    </p:spTree>
    <p:extLst>
      <p:ext uri="{BB962C8B-B14F-4D97-AF65-F5344CB8AC3E}">
        <p14:creationId xmlns:p14="http://schemas.microsoft.com/office/powerpoint/2010/main" val="210162046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605</TotalTime>
  <Words>410</Words>
  <Application>Microsoft Macintosh PowerPoint</Application>
  <PresentationFormat>On-screen Show (4:3)</PresentationFormat>
  <Paragraphs>69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AQ Emissions Data Considerations and Needs Greg Frost NOAA, University of Colorado</vt:lpstr>
      <vt:lpstr>Emissions Considerations</vt:lpstr>
      <vt:lpstr>Emissions Issues and Needs (1)</vt:lpstr>
      <vt:lpstr>Emissions Issues and Needs (2)</vt:lpstr>
    </vt:vector>
  </TitlesOfParts>
  <Company>NOAA ESRL CSD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Gregory Frost</dc:creator>
  <cp:lastModifiedBy>Gregory Frost</cp:lastModifiedBy>
  <cp:revision>183</cp:revision>
  <dcterms:created xsi:type="dcterms:W3CDTF">2011-07-11T15:48:04Z</dcterms:created>
  <dcterms:modified xsi:type="dcterms:W3CDTF">2011-07-14T13:42:54Z</dcterms:modified>
</cp:coreProperties>
</file>